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2"/>
  </p:notesMasterIdLst>
  <p:sldIdLst>
    <p:sldId id="256" r:id="rId2"/>
    <p:sldId id="257" r:id="rId3"/>
    <p:sldId id="258" r:id="rId4"/>
    <p:sldId id="264" r:id="rId5"/>
    <p:sldId id="259" r:id="rId6"/>
    <p:sldId id="260" r:id="rId7"/>
    <p:sldId id="261" r:id="rId8"/>
    <p:sldId id="262" r:id="rId9"/>
    <p:sldId id="263" r:id="rId10"/>
    <p:sldId id="265"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5944" autoAdjust="0"/>
  </p:normalViewPr>
  <p:slideViewPr>
    <p:cSldViewPr>
      <p:cViewPr varScale="1">
        <p:scale>
          <a:sx n="58" d="100"/>
          <a:sy n="58" d="100"/>
        </p:scale>
        <p:origin x="1520" y="4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020FA17-F198-468D-BF8D-24FE019F0F74}" type="datetimeFigureOut">
              <a:rPr lang="en-US" smtClean="0"/>
              <a:t>9/4/2020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43B85FD-03F6-4DBF-B442-5C3646447306}" type="slidenum">
              <a:rPr lang="en-US" smtClean="0"/>
              <a:t>‹#›</a:t>
            </a:fld>
            <a:endParaRPr lang="en-US"/>
          </a:p>
        </p:txBody>
      </p:sp>
    </p:spTree>
    <p:extLst>
      <p:ext uri="{BB962C8B-B14F-4D97-AF65-F5344CB8AC3E}">
        <p14:creationId xmlns:p14="http://schemas.microsoft.com/office/powerpoint/2010/main" val="8730687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KE" dirty="0"/>
          </a:p>
        </p:txBody>
      </p:sp>
      <p:sp>
        <p:nvSpPr>
          <p:cNvPr id="4" name="Slide Number Placeholder 3"/>
          <p:cNvSpPr>
            <a:spLocks noGrp="1"/>
          </p:cNvSpPr>
          <p:nvPr>
            <p:ph type="sldNum" sz="quarter" idx="5"/>
          </p:nvPr>
        </p:nvSpPr>
        <p:spPr/>
        <p:txBody>
          <a:bodyPr/>
          <a:lstStyle/>
          <a:p>
            <a:fld id="{043B85FD-03F6-4DBF-B442-5C3646447306}" type="slidenum">
              <a:rPr lang="en-US" smtClean="0"/>
              <a:t>1</a:t>
            </a:fld>
            <a:endParaRPr lang="en-US"/>
          </a:p>
        </p:txBody>
      </p:sp>
    </p:spTree>
    <p:extLst>
      <p:ext uri="{BB962C8B-B14F-4D97-AF65-F5344CB8AC3E}">
        <p14:creationId xmlns:p14="http://schemas.microsoft.com/office/powerpoint/2010/main" val="23843239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Dengue</a:t>
            </a:r>
            <a:r>
              <a:rPr lang="en-US" baseline="0" dirty="0"/>
              <a:t> Fever is characteristically growing with the increased trends of human settlement. When prevailing circumstances drive unrestrained human habitation, infectious diseases become accommodative in such dwellings. </a:t>
            </a:r>
            <a:r>
              <a:rPr lang="en-US" dirty="0"/>
              <a:t>This section involves</a:t>
            </a:r>
            <a:r>
              <a:rPr lang="en-US" baseline="0" dirty="0"/>
              <a:t> exposition of the dire ramifications caused by Dengue Fever to the internal body organs, tissues and system functionality. It also provides elaborate diagnosis and intervention models for the disease. We call these intervention approaches as either pharmacological and non-pharmacological. Because Dengue Fever encompass a broad spectrum of effects due its prevailing condition in urban and tropical regions, understanding its deeper insights presented in this presentation is noteworthy. The disease has array of implications including dengue shock syndrome, dengue fever and additional feverish infections that can affect the organs, tissues and general system functionality.</a:t>
            </a:r>
            <a:endParaRPr lang="en-US" dirty="0"/>
          </a:p>
        </p:txBody>
      </p:sp>
      <p:sp>
        <p:nvSpPr>
          <p:cNvPr id="4" name="Slide Number Placeholder 3"/>
          <p:cNvSpPr>
            <a:spLocks noGrp="1"/>
          </p:cNvSpPr>
          <p:nvPr>
            <p:ph type="sldNum" sz="quarter" idx="10"/>
          </p:nvPr>
        </p:nvSpPr>
        <p:spPr/>
        <p:txBody>
          <a:bodyPr/>
          <a:lstStyle/>
          <a:p>
            <a:fld id="{043B85FD-03F6-4DBF-B442-5C3646447306}" type="slidenum">
              <a:rPr lang="en-US" smtClean="0"/>
              <a:t>2</a:t>
            </a:fld>
            <a:endParaRPr lang="en-US"/>
          </a:p>
        </p:txBody>
      </p:sp>
    </p:spTree>
    <p:extLst>
      <p:ext uri="{BB962C8B-B14F-4D97-AF65-F5344CB8AC3E}">
        <p14:creationId xmlns:p14="http://schemas.microsoft.com/office/powerpoint/2010/main" val="18289331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initial signs and symptoms</a:t>
            </a:r>
            <a:r>
              <a:rPr lang="en-US" baseline="0" dirty="0"/>
              <a:t> of Dengue Fever are defects in breathing, pains in the joints, behind the eyes and in the muscles. When these symptoms are not adequately determined, they could progress to severe dengue if the ailment is discovered as dengue in later stages. Severe dengue has been discovered as reported by Oh, Choi &amp; Shin (2018) to have the ability to regenerate its viral cells that can affect internal body organs like lungs, kidney and liver. Also, recent studies by </a:t>
            </a:r>
            <a:r>
              <a:rPr lang="fi-FI" baseline="0" dirty="0"/>
              <a:t>Lai, Lin &amp; Hsieh (2017) have exposed that </a:t>
            </a:r>
            <a:r>
              <a:rPr lang="en-US" baseline="0" dirty="0"/>
              <a:t>hyaline membrane formation in lungs is closely associated with the viral infection caused by Dengue disease. The infection becomes fatal when a patient is diagnosed to have dengue fever and also has underlying ailments. Lai, Lin &amp; Hsieh (2017) add that mononuclear infiltrates in patients with other illnesses like diabetes and obesity making the lung and entire circulatory to become vulnerable.</a:t>
            </a:r>
            <a:endParaRPr lang="en-US" dirty="0"/>
          </a:p>
        </p:txBody>
      </p:sp>
      <p:sp>
        <p:nvSpPr>
          <p:cNvPr id="4" name="Slide Number Placeholder 3"/>
          <p:cNvSpPr>
            <a:spLocks noGrp="1"/>
          </p:cNvSpPr>
          <p:nvPr>
            <p:ph type="sldNum" sz="quarter" idx="10"/>
          </p:nvPr>
        </p:nvSpPr>
        <p:spPr/>
        <p:txBody>
          <a:bodyPr/>
          <a:lstStyle/>
          <a:p>
            <a:fld id="{043B85FD-03F6-4DBF-B442-5C3646447306}" type="slidenum">
              <a:rPr lang="en-US" smtClean="0"/>
              <a:t>3</a:t>
            </a:fld>
            <a:endParaRPr lang="en-US"/>
          </a:p>
        </p:txBody>
      </p:sp>
    </p:spTree>
    <p:extLst>
      <p:ext uri="{BB962C8B-B14F-4D97-AF65-F5344CB8AC3E}">
        <p14:creationId xmlns:p14="http://schemas.microsoft.com/office/powerpoint/2010/main" val="42458699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Investigations and</a:t>
            </a:r>
            <a:r>
              <a:rPr lang="en-US" baseline="0" dirty="0"/>
              <a:t> research that proceeded Dengue outbreak in Brazil in 2002 placed the disease among the most ambivalent viral infections on vaccine creation. Doctors and virologists have, however, relied on histopathological and ultra-structural aspects of the liver, lung, heart, kidney to determine the magnitude of the disease’ s defects on the tissues and organs as told by </a:t>
            </a:r>
            <a:r>
              <a:rPr lang="fi-FI" baseline="0" dirty="0"/>
              <a:t>Lai, Lin &amp; Hsieh (2017</a:t>
            </a:r>
            <a:r>
              <a:rPr lang="en-US" baseline="0" dirty="0"/>
              <a:t>). The most typical signs to watch out for whenever one has travelled from a tropical region with history of the disease include intermittent vomiting of blood, bleeding through the nose and appearance of blood in the stool. These symptoms are dire and should be checked out as they take effect two to three days after the infection. additionally, the bleeding becomes serious when there are pre-existing conditions. </a:t>
            </a:r>
          </a:p>
        </p:txBody>
      </p:sp>
      <p:sp>
        <p:nvSpPr>
          <p:cNvPr id="4" name="Slide Number Placeholder 3"/>
          <p:cNvSpPr>
            <a:spLocks noGrp="1"/>
          </p:cNvSpPr>
          <p:nvPr>
            <p:ph type="sldNum" sz="quarter" idx="10"/>
          </p:nvPr>
        </p:nvSpPr>
        <p:spPr/>
        <p:txBody>
          <a:bodyPr/>
          <a:lstStyle/>
          <a:p>
            <a:fld id="{043B85FD-03F6-4DBF-B442-5C3646447306}" type="slidenum">
              <a:rPr lang="en-US" smtClean="0"/>
              <a:t>4</a:t>
            </a:fld>
            <a:endParaRPr lang="en-US"/>
          </a:p>
        </p:txBody>
      </p:sp>
    </p:spTree>
    <p:extLst>
      <p:ext uri="{BB962C8B-B14F-4D97-AF65-F5344CB8AC3E}">
        <p14:creationId xmlns:p14="http://schemas.microsoft.com/office/powerpoint/2010/main" val="26373701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Diagnosis</a:t>
            </a:r>
            <a:r>
              <a:rPr lang="en-US" baseline="0" dirty="0"/>
              <a:t> of Dengue Fever or infection involves blood testing. Because it is a mosquito virus induced infection, the blood must be taken into analysis using a sample from a suspected patient. The sample will reveal existence of antibodies in the patients blood system. Signs and symptoms of Dengue infection are mundanely like any other viral or bacterial infection symptoms. Having signs such as back pain, joint pain, bleeding and muscle ache can be caused by any other infection but it is noteworthy to inform the doctor if one had travelled to Dengue prone areas. This this philosophically will equip the doctor with needed insights on how to handle the diagnosis as shown by center for Disease Control and Prevention through compilations by Lai, Lin &amp; Hsieh (2017). </a:t>
            </a:r>
            <a:endParaRPr lang="en-US" dirty="0"/>
          </a:p>
        </p:txBody>
      </p:sp>
      <p:sp>
        <p:nvSpPr>
          <p:cNvPr id="4" name="Slide Number Placeholder 3"/>
          <p:cNvSpPr>
            <a:spLocks noGrp="1"/>
          </p:cNvSpPr>
          <p:nvPr>
            <p:ph type="sldNum" sz="quarter" idx="10"/>
          </p:nvPr>
        </p:nvSpPr>
        <p:spPr/>
        <p:txBody>
          <a:bodyPr/>
          <a:lstStyle/>
          <a:p>
            <a:fld id="{043B85FD-03F6-4DBF-B442-5C3646447306}" type="slidenum">
              <a:rPr lang="en-US" smtClean="0"/>
              <a:t>5</a:t>
            </a:fld>
            <a:endParaRPr lang="en-US"/>
          </a:p>
        </p:txBody>
      </p:sp>
    </p:spTree>
    <p:extLst>
      <p:ext uri="{BB962C8B-B14F-4D97-AF65-F5344CB8AC3E}">
        <p14:creationId xmlns:p14="http://schemas.microsoft.com/office/powerpoint/2010/main" val="28912661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United States’ Center for Disease Control and Prevention and World Health Organization have both declared that Dengue Fever has no specific treatment method. For this, it relies on the using most of pharmacological</a:t>
            </a:r>
            <a:r>
              <a:rPr lang="en-US" baseline="0" dirty="0"/>
              <a:t> and</a:t>
            </a:r>
            <a:r>
              <a:rPr lang="en-US" dirty="0"/>
              <a:t> non-</a:t>
            </a:r>
            <a:r>
              <a:rPr lang="en-US" dirty="0" err="1"/>
              <a:t>phamacological</a:t>
            </a:r>
            <a:r>
              <a:rPr lang="en-US" dirty="0"/>
              <a:t> intervention approaches. For the mild dengue fever, using prescription drugs such as </a:t>
            </a:r>
            <a:r>
              <a:rPr lang="en-US" dirty="0" err="1"/>
              <a:t>paracetamol</a:t>
            </a:r>
            <a:r>
              <a:rPr lang="en-US" dirty="0"/>
              <a:t> can divert extreme effects of the disease. In the events where the disease evolves</a:t>
            </a:r>
            <a:r>
              <a:rPr lang="en-US" baseline="0" dirty="0"/>
              <a:t> to serious conditions such as infections that involve circulatory disturbs, mainly hemorrhage and edema, most advanced treatment procedures may be required. Acetaminophen is widely used to relieve the pain but use fluid replacement therapy has also perfectly proven to work well.</a:t>
            </a:r>
            <a:endParaRPr lang="en-US" dirty="0"/>
          </a:p>
        </p:txBody>
      </p:sp>
      <p:sp>
        <p:nvSpPr>
          <p:cNvPr id="4" name="Slide Number Placeholder 3"/>
          <p:cNvSpPr>
            <a:spLocks noGrp="1"/>
          </p:cNvSpPr>
          <p:nvPr>
            <p:ph type="sldNum" sz="quarter" idx="10"/>
          </p:nvPr>
        </p:nvSpPr>
        <p:spPr/>
        <p:txBody>
          <a:bodyPr/>
          <a:lstStyle/>
          <a:p>
            <a:fld id="{043B85FD-03F6-4DBF-B442-5C3646447306}" type="slidenum">
              <a:rPr lang="en-US" smtClean="0"/>
              <a:t>6</a:t>
            </a:fld>
            <a:endParaRPr lang="en-US"/>
          </a:p>
        </p:txBody>
      </p:sp>
    </p:spTree>
    <p:extLst>
      <p:ext uri="{BB962C8B-B14F-4D97-AF65-F5344CB8AC3E}">
        <p14:creationId xmlns:p14="http://schemas.microsoft.com/office/powerpoint/2010/main" val="31365033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Pharmacological intervention of the Dengue disease has resultantly</a:t>
            </a:r>
            <a:r>
              <a:rPr lang="en-US" baseline="0" dirty="0"/>
              <a:t> been associated with medicinal intervention procedures. In cases where a patient has been found to have Dengue infection, it is encouraged to proceed with issuance of oral intake of rehydration solutions to help the patient replenish the lost water when vomiting. Oh, Choi &amp; Shin (2018) posit that solutions containing electrolytes  mixed with glucose such as blended juice replenishes body fluid from vomiting and when there was fever, the rehydration covers for that too. The treatment for this kind is also aided by the use of acetaminophen  which acts as the pain reliever. In advanced countries, medical practitioners are in the process of perfecting the vaccine called, </a:t>
            </a:r>
            <a:r>
              <a:rPr lang="en-US" baseline="0" dirty="0" err="1"/>
              <a:t>Dengvaxia</a:t>
            </a:r>
            <a:r>
              <a:rPr lang="en-US" baseline="0" dirty="0"/>
              <a:t>, that can help reduce risks associated with disease. It has however indicated positive treatment outcomes for teenagers who have been initially exposed to the virus.</a:t>
            </a:r>
          </a:p>
        </p:txBody>
      </p:sp>
      <p:sp>
        <p:nvSpPr>
          <p:cNvPr id="4" name="Slide Number Placeholder 3"/>
          <p:cNvSpPr>
            <a:spLocks noGrp="1"/>
          </p:cNvSpPr>
          <p:nvPr>
            <p:ph type="sldNum" sz="quarter" idx="10"/>
          </p:nvPr>
        </p:nvSpPr>
        <p:spPr/>
        <p:txBody>
          <a:bodyPr/>
          <a:lstStyle/>
          <a:p>
            <a:fld id="{043B85FD-03F6-4DBF-B442-5C3646447306}" type="slidenum">
              <a:rPr lang="en-US" smtClean="0"/>
              <a:t>7</a:t>
            </a:fld>
            <a:endParaRPr lang="en-US"/>
          </a:p>
        </p:txBody>
      </p:sp>
    </p:spTree>
    <p:extLst>
      <p:ext uri="{BB962C8B-B14F-4D97-AF65-F5344CB8AC3E}">
        <p14:creationId xmlns:p14="http://schemas.microsoft.com/office/powerpoint/2010/main" val="17246698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Non-pharmacological treatment intervention</a:t>
            </a:r>
            <a:r>
              <a:rPr lang="en-US" baseline="0" dirty="0"/>
              <a:t> for Dengue Fever involves practical prevention methods that be used to dispel the infection. These are health management procedures that have continued to reduce the spread of the disease to claimable percentages (Lai, Lin &amp; Hsieh, 2017). It is responsible to know when and what seasons report mosquitos spree. In order to ordinarily take preventive measures, emptying stagnated drainage, wearing long sleeved clothes in the morning and evening hours can lessen body exposure and prevent the escalation of the mosquito bites.  </a:t>
            </a:r>
          </a:p>
          <a:p>
            <a:r>
              <a:rPr lang="en-US" baseline="0" dirty="0"/>
              <a:t>Disinfecting one’s house and practicing high level of personal hygiene can also help reduce the spread of the infection. Also keeping water storages covered can reduce the breeding for the mosquitos. It is advisable to use hand sanitizers like Dettol liquid hand wash which serve as germs disinfectants. </a:t>
            </a:r>
            <a:endParaRPr lang="en-US" dirty="0"/>
          </a:p>
        </p:txBody>
      </p:sp>
      <p:sp>
        <p:nvSpPr>
          <p:cNvPr id="4" name="Slide Number Placeholder 3"/>
          <p:cNvSpPr>
            <a:spLocks noGrp="1"/>
          </p:cNvSpPr>
          <p:nvPr>
            <p:ph type="sldNum" sz="quarter" idx="10"/>
          </p:nvPr>
        </p:nvSpPr>
        <p:spPr/>
        <p:txBody>
          <a:bodyPr/>
          <a:lstStyle/>
          <a:p>
            <a:fld id="{043B85FD-03F6-4DBF-B442-5C3646447306}" type="slidenum">
              <a:rPr lang="en-US" smtClean="0"/>
              <a:t>8</a:t>
            </a:fld>
            <a:endParaRPr lang="en-US"/>
          </a:p>
        </p:txBody>
      </p:sp>
    </p:spTree>
    <p:extLst>
      <p:ext uri="{BB962C8B-B14F-4D97-AF65-F5344CB8AC3E}">
        <p14:creationId xmlns:p14="http://schemas.microsoft.com/office/powerpoint/2010/main" val="35244984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Dengue</a:t>
            </a:r>
            <a:r>
              <a:rPr lang="en-US" baseline="0" dirty="0"/>
              <a:t> fever is a viral disease that is caused by mosquito bites. It is an infection that can replicate its infection cycle up to four times. The disease becomes dangerous when the infection has taken place in the past.  Its diagnosis includes testing of blood samples to verify the existence the virus. As have been tested before specifically in Brazil in 2002, studies found that the virus affects body organs such as the heart, lungs, liver and even kidney. In order to prevent escalation of the infection, it is essential to acquaint oneself with signs and symptoms such as  fever, joint pains and vomiting of blood. The signs become progressive and advanced when the individual has preexisting conditions such as high blood pressure and general chronic illnesses. Its treatment should maintained by frequent check-ups after traveling to prone areas and also practicing hygiene. </a:t>
            </a:r>
          </a:p>
          <a:p>
            <a:r>
              <a:rPr lang="en-US" baseline="0" dirty="0"/>
              <a:t>	Correspondingly, medical practitioners should be at the forefront in acquaintance with information that covers this disease. The signs can easily be relatable with other diseases like malaria and </a:t>
            </a:r>
            <a:r>
              <a:rPr lang="en-US" baseline="0" dirty="0" err="1"/>
              <a:t>Zika</a:t>
            </a:r>
            <a:r>
              <a:rPr lang="en-US" baseline="0" dirty="0"/>
              <a:t> virus. Nurse practitioners fundamentally require immense wealth of knowledge so as to handle patients with severe Dengue fever.</a:t>
            </a:r>
            <a:endParaRPr lang="en-US" dirty="0"/>
          </a:p>
        </p:txBody>
      </p:sp>
      <p:sp>
        <p:nvSpPr>
          <p:cNvPr id="4" name="Slide Number Placeholder 3"/>
          <p:cNvSpPr>
            <a:spLocks noGrp="1"/>
          </p:cNvSpPr>
          <p:nvPr>
            <p:ph type="sldNum" sz="quarter" idx="10"/>
          </p:nvPr>
        </p:nvSpPr>
        <p:spPr/>
        <p:txBody>
          <a:bodyPr/>
          <a:lstStyle/>
          <a:p>
            <a:fld id="{043B85FD-03F6-4DBF-B442-5C3646447306}" type="slidenum">
              <a:rPr lang="en-US" smtClean="0"/>
              <a:t>9</a:t>
            </a:fld>
            <a:endParaRPr lang="en-US"/>
          </a:p>
        </p:txBody>
      </p:sp>
    </p:spTree>
    <p:extLst>
      <p:ext uri="{BB962C8B-B14F-4D97-AF65-F5344CB8AC3E}">
        <p14:creationId xmlns:p14="http://schemas.microsoft.com/office/powerpoint/2010/main" val="39256829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en-US"/>
              <a:t>Click to edit Master title style</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D2EAA21-BBDE-46CC-BC0F-43B5BBDF9CAA}" type="datetimeFigureOut">
              <a:rPr lang="en-US" smtClean="0"/>
              <a:t>9/4/2020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4C5178-4526-4C5F-AE74-31F9CB17F84C}"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D2EAA21-BBDE-46CC-BC0F-43B5BBDF9CAA}" type="datetimeFigureOut">
              <a:rPr lang="en-US" smtClean="0"/>
              <a:t>9/4/2020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4C5178-4526-4C5F-AE74-31F9CB17F84C}"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D2EAA21-BBDE-46CC-BC0F-43B5BBDF9CAA}" type="datetimeFigureOut">
              <a:rPr lang="en-US" smtClean="0"/>
              <a:t>9/4/2020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4C5178-4526-4C5F-AE74-31F9CB17F84C}"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D2EAA21-BBDE-46CC-BC0F-43B5BBDF9CAA}" type="datetimeFigureOut">
              <a:rPr lang="en-US" smtClean="0"/>
              <a:t>9/4/2020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94C5178-4526-4C5F-AE74-31F9CB17F84C}"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D2EAA21-BBDE-46CC-BC0F-43B5BBDF9CAA}" type="datetimeFigureOut">
              <a:rPr lang="en-US" smtClean="0"/>
              <a:t>9/4/2020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94C5178-4526-4C5F-AE74-31F9CB17F84C}"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D2EAA21-BBDE-46CC-BC0F-43B5BBDF9CAA}" type="datetimeFigureOut">
              <a:rPr lang="en-US" smtClean="0"/>
              <a:t>9/4/2020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94C5178-4526-4C5F-AE74-31F9CB17F84C}"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D2EAA21-BBDE-46CC-BC0F-43B5BBDF9CAA}" type="datetimeFigureOut">
              <a:rPr lang="en-US" smtClean="0"/>
              <a:t>9/4/2020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94C5178-4526-4C5F-AE74-31F9CB17F84C}"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en-US"/>
              <a:t>Click to edit Master title style</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D2EAA21-BBDE-46CC-BC0F-43B5BBDF9CAA}" type="datetimeFigureOut">
              <a:rPr lang="en-US" smtClean="0"/>
              <a:t>9/4/2020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94C5178-4526-4C5F-AE74-31F9CB17F84C}" type="slidenum">
              <a:rPr lang="en-US" smtClean="0"/>
              <a:t>‹#›</a:t>
            </a:fld>
            <a:endParaRPr lang="en-US"/>
          </a:p>
        </p:txBody>
      </p:sp>
      <p:sp>
        <p:nvSpPr>
          <p:cNvPr id="9" name="Content Placeholder 8"/>
          <p:cNvSpPr>
            <a:spLocks noGrp="1"/>
          </p:cNvSpPr>
          <p:nvPr>
            <p:ph sz="quarter" idx="13"/>
          </p:nvPr>
        </p:nvSpPr>
        <p:spPr>
          <a:xfrm>
            <a:off x="304800" y="381000"/>
            <a:ext cx="7772400" cy="49428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ED2EAA21-BBDE-46CC-BC0F-43B5BBDF9CAA}" type="datetimeFigureOut">
              <a:rPr lang="en-US" smtClean="0"/>
              <a:t>9/4/2020</a:t>
            </a:fld>
            <a:endParaRPr lang="en-US"/>
          </a:p>
        </p:txBody>
      </p:sp>
      <p:sp>
        <p:nvSpPr>
          <p:cNvPr id="9" name="Slide Number Placeholder 8"/>
          <p:cNvSpPr>
            <a:spLocks noGrp="1"/>
          </p:cNvSpPr>
          <p:nvPr>
            <p:ph type="sldNum" sz="quarter" idx="11"/>
          </p:nvPr>
        </p:nvSpPr>
        <p:spPr/>
        <p:txBody>
          <a:bodyPr/>
          <a:lstStyle/>
          <a:p>
            <a:fld id="{594C5178-4526-4C5F-AE74-31F9CB17F84C}" type="slidenum">
              <a:rPr lang="en-US" smtClean="0"/>
              <a:t>‹#›</a:t>
            </a:fld>
            <a:endParaRPr lang="en-US"/>
          </a:p>
        </p:txBody>
      </p:sp>
      <p:sp>
        <p:nvSpPr>
          <p:cNvPr id="10" name="Footer Placeholder 9"/>
          <p:cNvSpPr>
            <a:spLocks noGrp="1"/>
          </p:cNvSpPr>
          <p:nvPr>
            <p:ph type="ftr" sz="quarter" idx="12"/>
          </p:nvPr>
        </p:nvSpPr>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D2EAA21-BBDE-46CC-BC0F-43B5BBDF9CAA}" type="datetimeFigureOut">
              <a:rPr lang="en-US" smtClean="0"/>
              <a:t>9/4/2020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4C5178-4526-4C5F-AE74-31F9CB17F84C}"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D2EAA21-BBDE-46CC-BC0F-43B5BBDF9CAA}" type="datetimeFigureOut">
              <a:rPr lang="en-US" smtClean="0"/>
              <a:t>9/4/2020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4C5178-4526-4C5F-AE74-31F9CB17F84C}"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594C5178-4526-4C5F-AE74-31F9CB17F84C}" type="slidenum">
              <a:rPr lang="en-US" smtClean="0"/>
              <a:t>‹#›</a:t>
            </a:fld>
            <a:endParaRPr lang="en-US"/>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en-US"/>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ED2EAA21-BBDE-46CC-BC0F-43B5BBDF9CAA}" type="datetimeFigureOut">
              <a:rPr lang="en-US" smtClean="0"/>
              <a:t>9/4/2020</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3.jp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682625"/>
            <a:ext cx="7543800" cy="1222375"/>
          </a:xfrm>
        </p:spPr>
        <p:txBody>
          <a:bodyPr>
            <a:normAutofit/>
          </a:bodyPr>
          <a:lstStyle/>
          <a:p>
            <a:pPr algn="ctr"/>
            <a:r>
              <a:rPr lang="en-US" b="1" dirty="0">
                <a:solidFill>
                  <a:srgbClr val="002060"/>
                </a:solidFill>
              </a:rPr>
              <a:t>Dengue Fever</a:t>
            </a:r>
          </a:p>
        </p:txBody>
      </p:sp>
      <p:sp>
        <p:nvSpPr>
          <p:cNvPr id="3" name="Subtitle 2"/>
          <p:cNvSpPr>
            <a:spLocks noGrp="1"/>
          </p:cNvSpPr>
          <p:nvPr>
            <p:ph type="subTitle" idx="1"/>
          </p:nvPr>
        </p:nvSpPr>
        <p:spPr>
          <a:xfrm>
            <a:off x="990600" y="2514600"/>
            <a:ext cx="6156960" cy="2590800"/>
          </a:xfrm>
        </p:spPr>
        <p:txBody>
          <a:bodyPr>
            <a:normAutofit/>
          </a:bodyPr>
          <a:lstStyle/>
          <a:p>
            <a:pPr algn="ctr"/>
            <a:r>
              <a:rPr lang="en-US" sz="4400" dirty="0">
                <a:solidFill>
                  <a:srgbClr val="002060"/>
                </a:solidFill>
              </a:rPr>
              <a:t>Course Name</a:t>
            </a:r>
          </a:p>
          <a:p>
            <a:pPr algn="ctr"/>
            <a:r>
              <a:rPr lang="en-US" sz="4400" dirty="0">
                <a:solidFill>
                  <a:srgbClr val="002060"/>
                </a:solidFill>
              </a:rPr>
              <a:t>Professor’s Name</a:t>
            </a:r>
          </a:p>
          <a:p>
            <a:pPr algn="ctr"/>
            <a:r>
              <a:rPr lang="en-US" sz="4400" dirty="0">
                <a:solidFill>
                  <a:srgbClr val="002060"/>
                </a:solidFill>
              </a:rPr>
              <a:t>Student’s Name</a:t>
            </a:r>
          </a:p>
        </p:txBody>
      </p:sp>
    </p:spTree>
    <p:extLst>
      <p:ext uri="{BB962C8B-B14F-4D97-AF65-F5344CB8AC3E}">
        <p14:creationId xmlns:p14="http://schemas.microsoft.com/office/powerpoint/2010/main" val="36641861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620000" cy="868362"/>
          </a:xfrm>
        </p:spPr>
        <p:txBody>
          <a:bodyPr/>
          <a:lstStyle/>
          <a:p>
            <a:pPr algn="ctr"/>
            <a:r>
              <a:rPr lang="en-US" sz="4100" dirty="0">
                <a:solidFill>
                  <a:srgbClr val="0070C0"/>
                </a:solidFill>
              </a:rPr>
              <a:t>Introduction</a:t>
            </a:r>
          </a:p>
        </p:txBody>
      </p:sp>
      <p:sp>
        <p:nvSpPr>
          <p:cNvPr id="3" name="Content Placeholder 2"/>
          <p:cNvSpPr>
            <a:spLocks noGrp="1"/>
          </p:cNvSpPr>
          <p:nvPr>
            <p:ph idx="1"/>
          </p:nvPr>
        </p:nvSpPr>
        <p:spPr>
          <a:xfrm>
            <a:off x="457200" y="1295400"/>
            <a:ext cx="7620000" cy="5105400"/>
          </a:xfrm>
        </p:spPr>
        <p:txBody>
          <a:bodyPr>
            <a:noAutofit/>
          </a:bodyPr>
          <a:lstStyle/>
          <a:p>
            <a:r>
              <a:rPr lang="en-US" sz="2400" dirty="0"/>
              <a:t>This section exposes dire ramifications caused by Dengue Fever to the internal body organs, tissues and system functionality.</a:t>
            </a:r>
          </a:p>
          <a:p>
            <a:endParaRPr lang="en-US" sz="2400" dirty="0"/>
          </a:p>
          <a:p>
            <a:r>
              <a:rPr lang="en-US" sz="2400" dirty="0"/>
              <a:t>Dengue Fever is characteristically growing with the increased trends of human settlement</a:t>
            </a:r>
          </a:p>
          <a:p>
            <a:endParaRPr lang="en-US" sz="2400" dirty="0"/>
          </a:p>
          <a:p>
            <a:r>
              <a:rPr lang="en-US" sz="2400" dirty="0"/>
              <a:t>Dengue Fever has broad spectrum of effects due its prevailing condition in urban and tropical regions:</a:t>
            </a:r>
          </a:p>
          <a:p>
            <a:pPr lvl="2">
              <a:buFont typeface="Wingdings" pitchFamily="2" charset="2"/>
              <a:buChar char="Ø"/>
            </a:pPr>
            <a:r>
              <a:rPr lang="en-US" sz="2400" dirty="0"/>
              <a:t>Dengue shock syndrome</a:t>
            </a:r>
          </a:p>
          <a:p>
            <a:pPr lvl="2">
              <a:buFont typeface="Wingdings" pitchFamily="2" charset="2"/>
              <a:buChar char="Ø"/>
            </a:pPr>
            <a:r>
              <a:rPr lang="en-US" sz="2400" dirty="0"/>
              <a:t>dengue fever </a:t>
            </a:r>
          </a:p>
          <a:p>
            <a:pPr lvl="2">
              <a:buFont typeface="Wingdings" pitchFamily="2" charset="2"/>
              <a:buChar char="Ø"/>
            </a:pPr>
            <a:r>
              <a:rPr lang="en-US" sz="2400" dirty="0"/>
              <a:t>feverish infections </a:t>
            </a:r>
          </a:p>
          <a:p>
            <a:pPr lvl="2">
              <a:buFont typeface="Wingdings" pitchFamily="2" charset="2"/>
              <a:buChar char="Ø"/>
            </a:pPr>
            <a:endParaRPr lang="en-US" sz="2400" dirty="0"/>
          </a:p>
        </p:txBody>
      </p:sp>
    </p:spTree>
    <p:extLst>
      <p:ext uri="{BB962C8B-B14F-4D97-AF65-F5344CB8AC3E}">
        <p14:creationId xmlns:p14="http://schemas.microsoft.com/office/powerpoint/2010/main" val="38694542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98437"/>
            <a:ext cx="8001000" cy="1782763"/>
          </a:xfrm>
        </p:spPr>
        <p:txBody>
          <a:bodyPr>
            <a:normAutofit fontScale="90000"/>
          </a:bodyPr>
          <a:lstStyle/>
          <a:p>
            <a:pPr algn="ctr"/>
            <a:r>
              <a:rPr lang="en-US" dirty="0">
                <a:solidFill>
                  <a:srgbClr val="0070C0"/>
                </a:solidFill>
              </a:rPr>
              <a:t>Linkage of Initial Signs/Symptoms to </a:t>
            </a:r>
            <a:br>
              <a:rPr lang="en-US" dirty="0">
                <a:solidFill>
                  <a:srgbClr val="0070C0"/>
                </a:solidFill>
              </a:rPr>
            </a:br>
            <a:r>
              <a:rPr lang="en-US" dirty="0">
                <a:solidFill>
                  <a:srgbClr val="0070C0"/>
                </a:solidFill>
              </a:rPr>
              <a:t>Changes in Tissue, Organ and System Functioning </a:t>
            </a:r>
          </a:p>
        </p:txBody>
      </p:sp>
      <p:sp>
        <p:nvSpPr>
          <p:cNvPr id="3" name="Content Placeholder 2"/>
          <p:cNvSpPr>
            <a:spLocks noGrp="1"/>
          </p:cNvSpPr>
          <p:nvPr>
            <p:ph idx="1"/>
          </p:nvPr>
        </p:nvSpPr>
        <p:spPr>
          <a:xfrm>
            <a:off x="228600" y="2133600"/>
            <a:ext cx="8229600" cy="4525963"/>
          </a:xfrm>
        </p:spPr>
        <p:txBody>
          <a:bodyPr>
            <a:normAutofit/>
          </a:bodyPr>
          <a:lstStyle/>
          <a:p>
            <a:pPr>
              <a:buFont typeface="Wingdings" pitchFamily="2" charset="2"/>
              <a:buChar char="ü"/>
            </a:pPr>
            <a:r>
              <a:rPr lang="en-US" sz="2400" dirty="0"/>
              <a:t>The initial signs and symptoms are defects in breathing, pains in the joints, behind the eyes and in the muscles</a:t>
            </a:r>
          </a:p>
          <a:p>
            <a:pPr>
              <a:buFont typeface="Wingdings" pitchFamily="2" charset="2"/>
              <a:buChar char="ü"/>
            </a:pPr>
            <a:endParaRPr lang="en-US" sz="2400" dirty="0"/>
          </a:p>
          <a:p>
            <a:pPr>
              <a:buFont typeface="Wingdings" pitchFamily="2" charset="2"/>
              <a:buChar char="ü"/>
            </a:pPr>
            <a:r>
              <a:rPr lang="en-US" sz="2400" dirty="0"/>
              <a:t>Severe dengue has the ability to regenerate its viral cells that can affect internal body organs like lungs, kidney and liver</a:t>
            </a:r>
          </a:p>
          <a:p>
            <a:pPr>
              <a:buFont typeface="Wingdings" pitchFamily="2" charset="2"/>
              <a:buChar char="ü"/>
            </a:pPr>
            <a:endParaRPr lang="en-US" sz="2400" dirty="0"/>
          </a:p>
          <a:p>
            <a:pPr>
              <a:buFont typeface="Wingdings" pitchFamily="2" charset="2"/>
              <a:buChar char="ü"/>
            </a:pPr>
            <a:r>
              <a:rPr lang="en-US" sz="2400" dirty="0"/>
              <a:t>The infection becomes fatal when a patient has underlying ailments</a:t>
            </a:r>
          </a:p>
          <a:p>
            <a:endParaRPr lang="en-US" sz="2400" dirty="0"/>
          </a:p>
        </p:txBody>
      </p:sp>
    </p:spTree>
    <p:extLst>
      <p:ext uri="{BB962C8B-B14F-4D97-AF65-F5344CB8AC3E}">
        <p14:creationId xmlns:p14="http://schemas.microsoft.com/office/powerpoint/2010/main" val="30323172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7924800" cy="2057400"/>
          </a:xfrm>
        </p:spPr>
        <p:txBody>
          <a:bodyPr>
            <a:normAutofit fontScale="90000"/>
          </a:bodyPr>
          <a:lstStyle/>
          <a:p>
            <a:pPr algn="ctr"/>
            <a:r>
              <a:rPr lang="en-US" dirty="0">
                <a:solidFill>
                  <a:srgbClr val="0070C0"/>
                </a:solidFill>
              </a:rPr>
              <a:t>Linkage of Initial Signs/Symptoms to Changes in Tissue, Organ and System Functioning  Continued …</a:t>
            </a:r>
          </a:p>
        </p:txBody>
      </p:sp>
      <p:sp>
        <p:nvSpPr>
          <p:cNvPr id="3" name="Content Placeholder 2"/>
          <p:cNvSpPr>
            <a:spLocks noGrp="1"/>
          </p:cNvSpPr>
          <p:nvPr>
            <p:ph idx="1"/>
          </p:nvPr>
        </p:nvSpPr>
        <p:spPr>
          <a:xfrm>
            <a:off x="457200" y="2209801"/>
            <a:ext cx="7924800" cy="4648200"/>
          </a:xfrm>
        </p:spPr>
        <p:txBody>
          <a:bodyPr/>
          <a:lstStyle/>
          <a:p>
            <a:pPr>
              <a:buFont typeface="Wingdings" panose="05000000000000000000" pitchFamily="2" charset="2"/>
              <a:buChar char="ü"/>
            </a:pPr>
            <a:r>
              <a:rPr lang="en-US" sz="2400" dirty="0"/>
              <a:t>Virologists rely on histopathological and ultra-structural aspects of the organs like lungs to determine the changes effected by disease</a:t>
            </a:r>
          </a:p>
          <a:p>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2000" y="3429000"/>
            <a:ext cx="2971800" cy="2971800"/>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62400" y="3136900"/>
            <a:ext cx="3886200" cy="3263900"/>
          </a:xfrm>
          <a:prstGeom prst="rect">
            <a:avLst/>
          </a:prstGeom>
        </p:spPr>
      </p:pic>
    </p:spTree>
    <p:extLst>
      <p:ext uri="{BB962C8B-B14F-4D97-AF65-F5344CB8AC3E}">
        <p14:creationId xmlns:p14="http://schemas.microsoft.com/office/powerpoint/2010/main" val="8890809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100" dirty="0">
                <a:solidFill>
                  <a:srgbClr val="0070C0"/>
                </a:solidFill>
              </a:rPr>
              <a:t>Diagnosis of Dengue Fever</a:t>
            </a:r>
          </a:p>
        </p:txBody>
      </p:sp>
      <p:sp>
        <p:nvSpPr>
          <p:cNvPr id="3" name="Content Placeholder 2"/>
          <p:cNvSpPr>
            <a:spLocks noGrp="1"/>
          </p:cNvSpPr>
          <p:nvPr>
            <p:ph idx="1"/>
          </p:nvPr>
        </p:nvSpPr>
        <p:spPr/>
        <p:txBody>
          <a:bodyPr>
            <a:normAutofit/>
          </a:bodyPr>
          <a:lstStyle/>
          <a:p>
            <a:pPr>
              <a:buFont typeface="Wingdings" pitchFamily="2" charset="2"/>
              <a:buChar char="v"/>
            </a:pPr>
            <a:r>
              <a:rPr lang="en-US" sz="2400" dirty="0"/>
              <a:t>Diagnosis of Dengue Fever or infection involves blood testing</a:t>
            </a:r>
          </a:p>
          <a:p>
            <a:pPr>
              <a:buFont typeface="Wingdings" pitchFamily="2" charset="2"/>
              <a:buChar char="v"/>
            </a:pPr>
            <a:endParaRPr lang="en-US" sz="2400" dirty="0"/>
          </a:p>
          <a:p>
            <a:pPr>
              <a:buFont typeface="Wingdings" pitchFamily="2" charset="2"/>
              <a:buChar char="v"/>
            </a:pPr>
            <a:r>
              <a:rPr lang="en-US" sz="2400" dirty="0"/>
              <a:t>The sample will reveal existence of antibodies in the patients system</a:t>
            </a:r>
          </a:p>
          <a:p>
            <a:pPr>
              <a:buFont typeface="Wingdings" pitchFamily="2" charset="2"/>
              <a:buChar char="v"/>
            </a:pPr>
            <a:endParaRPr lang="en-US" sz="2400" dirty="0"/>
          </a:p>
          <a:p>
            <a:pPr>
              <a:buFont typeface="Wingdings" pitchFamily="2" charset="2"/>
              <a:buChar char="v"/>
            </a:pPr>
            <a:r>
              <a:rPr lang="en-US" sz="2400" dirty="0"/>
              <a:t>Information about traveling history to Dengue prone areas should be availed to the doctor </a:t>
            </a:r>
          </a:p>
        </p:txBody>
      </p:sp>
    </p:spTree>
    <p:extLst>
      <p:ext uri="{BB962C8B-B14F-4D97-AF65-F5344CB8AC3E}">
        <p14:creationId xmlns:p14="http://schemas.microsoft.com/office/powerpoint/2010/main" val="18745097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100" dirty="0">
                <a:solidFill>
                  <a:srgbClr val="0070C0"/>
                </a:solidFill>
              </a:rPr>
              <a:t>Treatment of the Disease </a:t>
            </a:r>
          </a:p>
        </p:txBody>
      </p:sp>
      <p:sp>
        <p:nvSpPr>
          <p:cNvPr id="3" name="Content Placeholder 2"/>
          <p:cNvSpPr>
            <a:spLocks noGrp="1"/>
          </p:cNvSpPr>
          <p:nvPr>
            <p:ph idx="1"/>
          </p:nvPr>
        </p:nvSpPr>
        <p:spPr/>
        <p:txBody>
          <a:bodyPr/>
          <a:lstStyle/>
          <a:p>
            <a:pPr>
              <a:buFont typeface="Wingdings" pitchFamily="2" charset="2"/>
              <a:buChar char="ü"/>
            </a:pPr>
            <a:r>
              <a:rPr lang="en-US" sz="2400" dirty="0"/>
              <a:t>The treatment for the mild dengue infection may require non-pharmacological intervention</a:t>
            </a:r>
          </a:p>
          <a:p>
            <a:pPr lvl="2"/>
            <a:r>
              <a:rPr lang="en-US" sz="2400" dirty="0"/>
              <a:t>Clearing vegetation act as mosquito breeding ground</a:t>
            </a:r>
          </a:p>
          <a:p>
            <a:pPr lvl="2"/>
            <a:r>
              <a:rPr lang="en-US" sz="2400" dirty="0"/>
              <a:t>General hygiene is effective approach</a:t>
            </a:r>
          </a:p>
          <a:p>
            <a:pPr>
              <a:buFont typeface="Wingdings" pitchFamily="2" charset="2"/>
              <a:buChar char="ü"/>
            </a:pPr>
            <a:r>
              <a:rPr lang="en-US" sz="2400" dirty="0"/>
              <a:t>Those cases involved with people who have been infected require more advance treatment interventions</a:t>
            </a:r>
          </a:p>
          <a:p>
            <a:pPr lvl="2"/>
            <a:r>
              <a:rPr lang="en-US" sz="2400" dirty="0"/>
              <a:t>Acetaminophen is widely used</a:t>
            </a:r>
          </a:p>
          <a:p>
            <a:pPr lvl="2"/>
            <a:r>
              <a:rPr lang="en-US" sz="2400" dirty="0"/>
              <a:t>Use fluid replacement therapy also works</a:t>
            </a:r>
          </a:p>
          <a:p>
            <a:pPr>
              <a:buFont typeface="Wingdings" pitchFamily="2" charset="2"/>
              <a:buChar char="ü"/>
            </a:pPr>
            <a:endParaRPr lang="en-US" sz="2400" dirty="0"/>
          </a:p>
          <a:p>
            <a:endParaRPr lang="en-US" dirty="0"/>
          </a:p>
        </p:txBody>
      </p:sp>
    </p:spTree>
    <p:extLst>
      <p:ext uri="{BB962C8B-B14F-4D97-AF65-F5344CB8AC3E}">
        <p14:creationId xmlns:p14="http://schemas.microsoft.com/office/powerpoint/2010/main" val="14725143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solidFill>
                  <a:srgbClr val="0070C0"/>
                </a:solidFill>
              </a:rPr>
              <a:t>Pharmacological Intervention of the Disease</a:t>
            </a:r>
          </a:p>
        </p:txBody>
      </p:sp>
      <p:sp>
        <p:nvSpPr>
          <p:cNvPr id="3" name="Content Placeholder 2"/>
          <p:cNvSpPr>
            <a:spLocks noGrp="1"/>
          </p:cNvSpPr>
          <p:nvPr>
            <p:ph idx="1"/>
          </p:nvPr>
        </p:nvSpPr>
        <p:spPr>
          <a:xfrm>
            <a:off x="533400" y="1600200"/>
            <a:ext cx="7620000" cy="4800600"/>
          </a:xfrm>
        </p:spPr>
        <p:txBody>
          <a:bodyPr>
            <a:normAutofit/>
          </a:bodyPr>
          <a:lstStyle/>
          <a:p>
            <a:pPr indent="-342900">
              <a:buFont typeface="Wingdings" panose="05000000000000000000" pitchFamily="2" charset="2"/>
              <a:buChar char="§"/>
            </a:pPr>
            <a:r>
              <a:rPr lang="en-US" sz="2400" dirty="0"/>
              <a:t>Pharmacological treatment involves use of medication to treat an illness. </a:t>
            </a:r>
          </a:p>
          <a:p>
            <a:pPr indent="-342900">
              <a:buFont typeface="Wingdings" panose="05000000000000000000" pitchFamily="2" charset="2"/>
              <a:buChar char="§"/>
            </a:pPr>
            <a:endParaRPr lang="en-US" sz="2400" dirty="0"/>
          </a:p>
          <a:p>
            <a:pPr indent="-342900">
              <a:buFont typeface="Wingdings" panose="05000000000000000000" pitchFamily="2" charset="2"/>
              <a:buChar char="§"/>
            </a:pPr>
            <a:r>
              <a:rPr lang="en-US" sz="2400" dirty="0"/>
              <a:t>Rehydration solutions containing sugar molecules help the patient replenish the lost water during vomiting.</a:t>
            </a:r>
          </a:p>
          <a:p>
            <a:pPr indent="-342900">
              <a:buFont typeface="Wingdings" panose="05000000000000000000" pitchFamily="2" charset="2"/>
              <a:buChar char="§"/>
            </a:pPr>
            <a:endParaRPr lang="en-US" sz="2400" dirty="0"/>
          </a:p>
          <a:p>
            <a:pPr indent="-342900">
              <a:buFont typeface="Wingdings" panose="05000000000000000000" pitchFamily="2" charset="2"/>
              <a:buChar char="§"/>
            </a:pPr>
            <a:r>
              <a:rPr lang="en-US" sz="2400" dirty="0"/>
              <a:t>The treatment is also aided by the use of acetaminophen  which acts as the pain reliever. </a:t>
            </a:r>
          </a:p>
        </p:txBody>
      </p:sp>
    </p:spTree>
    <p:extLst>
      <p:ext uri="{BB962C8B-B14F-4D97-AF65-F5344CB8AC3E}">
        <p14:creationId xmlns:p14="http://schemas.microsoft.com/office/powerpoint/2010/main" val="5672371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solidFill>
                  <a:srgbClr val="0070C0"/>
                </a:solidFill>
              </a:rPr>
              <a:t>Non-Pharmacological Treatment of the Disease </a:t>
            </a:r>
          </a:p>
        </p:txBody>
      </p:sp>
      <p:sp>
        <p:nvSpPr>
          <p:cNvPr id="3" name="Content Placeholder 2"/>
          <p:cNvSpPr>
            <a:spLocks noGrp="1"/>
          </p:cNvSpPr>
          <p:nvPr>
            <p:ph idx="1"/>
          </p:nvPr>
        </p:nvSpPr>
        <p:spPr>
          <a:xfrm>
            <a:off x="457200" y="1600200"/>
            <a:ext cx="7772400" cy="4983162"/>
          </a:xfrm>
        </p:spPr>
        <p:txBody>
          <a:bodyPr>
            <a:noAutofit/>
          </a:bodyPr>
          <a:lstStyle/>
          <a:p>
            <a:pPr>
              <a:buFont typeface="Courier New" pitchFamily="49" charset="0"/>
              <a:buChar char="o"/>
            </a:pPr>
            <a:r>
              <a:rPr lang="en-US" sz="2400" dirty="0"/>
              <a:t>Individuals who dwell in tropical regions should clear frequent vegetation that serve as breeding grounds for mosquitos</a:t>
            </a:r>
          </a:p>
          <a:p>
            <a:pPr>
              <a:buFont typeface="Courier New" pitchFamily="49" charset="0"/>
              <a:buChar char="o"/>
            </a:pPr>
            <a:endParaRPr lang="en-US" sz="2400" dirty="0"/>
          </a:p>
          <a:p>
            <a:pPr>
              <a:buFont typeface="Courier New" pitchFamily="49" charset="0"/>
              <a:buChar char="o"/>
            </a:pPr>
            <a:r>
              <a:rPr lang="en-US" sz="2400" dirty="0"/>
              <a:t>Use of insect repellants  and disinfectants can reduce infections</a:t>
            </a:r>
          </a:p>
          <a:p>
            <a:pPr>
              <a:buFont typeface="Courier New" pitchFamily="49" charset="0"/>
              <a:buChar char="o"/>
            </a:pPr>
            <a:endParaRPr lang="en-US" sz="2400" dirty="0"/>
          </a:p>
          <a:p>
            <a:pPr>
              <a:buFont typeface="Courier New" pitchFamily="49" charset="0"/>
              <a:buChar char="o"/>
            </a:pPr>
            <a:r>
              <a:rPr lang="en-US" sz="2400" dirty="0"/>
              <a:t>Draining stagnated water points and covering water storage systems are beneficial </a:t>
            </a:r>
          </a:p>
          <a:p>
            <a:pPr>
              <a:buFont typeface="Courier New" pitchFamily="49" charset="0"/>
              <a:buChar char="o"/>
            </a:pPr>
            <a:endParaRPr lang="en-US" sz="2400" dirty="0"/>
          </a:p>
          <a:p>
            <a:pPr>
              <a:buFont typeface="Courier New" pitchFamily="49" charset="0"/>
              <a:buChar char="o"/>
            </a:pPr>
            <a:r>
              <a:rPr lang="en-US" sz="2400" dirty="0"/>
              <a:t>Sleeping under treated mosquito nets can prevent infection by a better percentage</a:t>
            </a:r>
          </a:p>
        </p:txBody>
      </p:sp>
    </p:spTree>
    <p:extLst>
      <p:ext uri="{BB962C8B-B14F-4D97-AF65-F5344CB8AC3E}">
        <p14:creationId xmlns:p14="http://schemas.microsoft.com/office/powerpoint/2010/main" val="18435519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100" dirty="0">
                <a:solidFill>
                  <a:srgbClr val="0070C0"/>
                </a:solidFill>
              </a:rPr>
              <a:t>Summary/Conclusion</a:t>
            </a:r>
          </a:p>
        </p:txBody>
      </p:sp>
      <p:sp>
        <p:nvSpPr>
          <p:cNvPr id="3" name="Content Placeholder 2"/>
          <p:cNvSpPr>
            <a:spLocks noGrp="1"/>
          </p:cNvSpPr>
          <p:nvPr>
            <p:ph idx="1"/>
          </p:nvPr>
        </p:nvSpPr>
        <p:spPr/>
        <p:txBody>
          <a:bodyPr>
            <a:normAutofit fontScale="92500" lnSpcReduction="20000"/>
          </a:bodyPr>
          <a:lstStyle/>
          <a:p>
            <a:pPr>
              <a:buFont typeface="Wingdings" pitchFamily="2" charset="2"/>
              <a:buChar char="§"/>
            </a:pPr>
            <a:r>
              <a:rPr lang="en-US" sz="2600" dirty="0"/>
              <a:t>Dengue fever is a viral disease that is caused by mosquito bites</a:t>
            </a:r>
          </a:p>
          <a:p>
            <a:pPr>
              <a:buFont typeface="Wingdings" pitchFamily="2" charset="2"/>
              <a:buChar char="§"/>
            </a:pPr>
            <a:endParaRPr lang="en-US" sz="2600" dirty="0"/>
          </a:p>
          <a:p>
            <a:pPr>
              <a:buFont typeface="Wingdings" pitchFamily="2" charset="2"/>
              <a:buChar char="§"/>
            </a:pPr>
            <a:r>
              <a:rPr lang="en-US" sz="2600" dirty="0"/>
              <a:t>Its diagnosis includes testing of blood samples to verify the existence the virus</a:t>
            </a:r>
          </a:p>
          <a:p>
            <a:pPr>
              <a:buFont typeface="Wingdings" pitchFamily="2" charset="2"/>
              <a:buChar char="§"/>
            </a:pPr>
            <a:endParaRPr lang="en-US" sz="2600" dirty="0"/>
          </a:p>
          <a:p>
            <a:pPr>
              <a:buFont typeface="Wingdings" pitchFamily="2" charset="2"/>
              <a:buChar char="§"/>
            </a:pPr>
            <a:r>
              <a:rPr lang="en-US" sz="2600" dirty="0"/>
              <a:t>The virus affects body organs such as the heart, lungs, liver and even kidney</a:t>
            </a:r>
          </a:p>
          <a:p>
            <a:pPr>
              <a:buFont typeface="Wingdings" pitchFamily="2" charset="2"/>
              <a:buChar char="§"/>
            </a:pPr>
            <a:endParaRPr lang="en-US" sz="2600" dirty="0"/>
          </a:p>
          <a:p>
            <a:pPr>
              <a:buFont typeface="Wingdings" pitchFamily="2" charset="2"/>
              <a:buChar char="§"/>
            </a:pPr>
            <a:r>
              <a:rPr lang="en-US" sz="2600" dirty="0"/>
              <a:t>Acquaint oneself with signs and symptoms such as  fever, joint pains and vomiting of blood</a:t>
            </a:r>
          </a:p>
          <a:p>
            <a:pPr>
              <a:buFont typeface="Wingdings" pitchFamily="2" charset="2"/>
              <a:buChar char="§"/>
            </a:pPr>
            <a:endParaRPr lang="en-US" sz="2600" dirty="0"/>
          </a:p>
          <a:p>
            <a:pPr>
              <a:buFont typeface="Wingdings" pitchFamily="2" charset="2"/>
              <a:buChar char="§"/>
            </a:pPr>
            <a:r>
              <a:rPr lang="en-US" sz="2600" dirty="0"/>
              <a:t>Maintain frequent check ups after traveling </a:t>
            </a:r>
          </a:p>
          <a:p>
            <a:pPr>
              <a:buFont typeface="Wingdings" pitchFamily="2" charset="2"/>
              <a:buChar char="§"/>
            </a:pPr>
            <a:endParaRPr lang="en-US" sz="2400" dirty="0"/>
          </a:p>
        </p:txBody>
      </p:sp>
    </p:spTree>
    <p:extLst>
      <p:ext uri="{BB962C8B-B14F-4D97-AF65-F5344CB8AC3E}">
        <p14:creationId xmlns:p14="http://schemas.microsoft.com/office/powerpoint/2010/main" val="29837632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620000" cy="792162"/>
          </a:xfrm>
        </p:spPr>
        <p:txBody>
          <a:bodyPr/>
          <a:lstStyle/>
          <a:p>
            <a:pPr algn="ctr"/>
            <a:r>
              <a:rPr lang="en-US" sz="4100" dirty="0">
                <a:solidFill>
                  <a:srgbClr val="0070C0"/>
                </a:solidFill>
              </a:rPr>
              <a:t>References</a:t>
            </a:r>
          </a:p>
        </p:txBody>
      </p:sp>
      <p:sp>
        <p:nvSpPr>
          <p:cNvPr id="3" name="Content Placeholder 2"/>
          <p:cNvSpPr>
            <a:spLocks noGrp="1"/>
          </p:cNvSpPr>
          <p:nvPr>
            <p:ph idx="1"/>
          </p:nvPr>
        </p:nvSpPr>
        <p:spPr>
          <a:xfrm>
            <a:off x="457200" y="1219200"/>
            <a:ext cx="7620000" cy="5181600"/>
          </a:xfrm>
        </p:spPr>
        <p:txBody>
          <a:bodyPr>
            <a:noAutofit/>
          </a:bodyPr>
          <a:lstStyle/>
          <a:p>
            <a:r>
              <a:rPr lang="en-US" sz="2400" b="0" i="0" dirty="0">
                <a:solidFill>
                  <a:srgbClr val="222222"/>
                </a:solidFill>
                <a:effectLst/>
              </a:rPr>
              <a:t>Lai, J. H., Lin, Y. L., &amp; Hsieh, S. L. (2017). Pharmacological intervention for dengue virus infection. </a:t>
            </a:r>
            <a:r>
              <a:rPr lang="en-US" sz="2400" b="0" i="1" dirty="0">
                <a:solidFill>
                  <a:srgbClr val="222222"/>
                </a:solidFill>
                <a:effectLst/>
              </a:rPr>
              <a:t>Biochemical pharmacology</a:t>
            </a:r>
            <a:r>
              <a:rPr lang="en-US" sz="2400" b="0" i="0" dirty="0">
                <a:solidFill>
                  <a:srgbClr val="222222"/>
                </a:solidFill>
                <a:effectLst/>
              </a:rPr>
              <a:t>, </a:t>
            </a:r>
            <a:r>
              <a:rPr lang="en-US" sz="2400" b="0" i="1" dirty="0">
                <a:solidFill>
                  <a:srgbClr val="222222"/>
                </a:solidFill>
                <a:effectLst/>
              </a:rPr>
              <a:t>129</a:t>
            </a:r>
            <a:r>
              <a:rPr lang="en-US" sz="2400" b="0" i="0" dirty="0">
                <a:solidFill>
                  <a:srgbClr val="222222"/>
                </a:solidFill>
                <a:effectLst/>
              </a:rPr>
              <a:t>, 14-25.</a:t>
            </a:r>
          </a:p>
          <a:p>
            <a:r>
              <a:rPr lang="en-US" sz="2400" b="0" i="0" dirty="0">
                <a:solidFill>
                  <a:srgbClr val="222222"/>
                </a:solidFill>
                <a:effectLst/>
              </a:rPr>
              <a:t>Oh, S. J., Choi, Y. K., &amp; Shin, O. S. (2018). Systems biology-based platforms to accelerate research of emerging infectious diseases. </a:t>
            </a:r>
            <a:r>
              <a:rPr lang="en-US" sz="2400" b="0" i="1" dirty="0" err="1">
                <a:solidFill>
                  <a:srgbClr val="222222"/>
                </a:solidFill>
                <a:effectLst/>
              </a:rPr>
              <a:t>Yonsei</a:t>
            </a:r>
            <a:r>
              <a:rPr lang="en-US" sz="2400" b="0" i="1" dirty="0">
                <a:solidFill>
                  <a:srgbClr val="222222"/>
                </a:solidFill>
                <a:effectLst/>
              </a:rPr>
              <a:t> medical journal</a:t>
            </a:r>
            <a:r>
              <a:rPr lang="en-US" sz="2400" b="0" i="0" dirty="0">
                <a:solidFill>
                  <a:srgbClr val="222222"/>
                </a:solidFill>
                <a:effectLst/>
              </a:rPr>
              <a:t>, </a:t>
            </a:r>
            <a:r>
              <a:rPr lang="en-US" sz="2400" b="0" i="1" dirty="0">
                <a:solidFill>
                  <a:srgbClr val="222222"/>
                </a:solidFill>
                <a:effectLst/>
              </a:rPr>
              <a:t>59</a:t>
            </a:r>
            <a:r>
              <a:rPr lang="en-US" sz="2400" b="0" i="0" dirty="0">
                <a:solidFill>
                  <a:srgbClr val="222222"/>
                </a:solidFill>
                <a:effectLst/>
              </a:rPr>
              <a:t>(2), 176-186.</a:t>
            </a:r>
          </a:p>
          <a:p>
            <a:r>
              <a:rPr lang="en-US" sz="2400" b="0" i="0" dirty="0" err="1">
                <a:solidFill>
                  <a:srgbClr val="222222"/>
                </a:solidFill>
                <a:effectLst/>
              </a:rPr>
              <a:t>Yiguan</a:t>
            </a:r>
            <a:r>
              <a:rPr lang="en-US" sz="2400" b="0" i="0" dirty="0">
                <a:solidFill>
                  <a:srgbClr val="222222"/>
                </a:solidFill>
                <a:effectLst/>
              </a:rPr>
              <a:t>, W., </a:t>
            </a:r>
            <a:r>
              <a:rPr lang="en-US" sz="2400" b="0" i="0" dirty="0" err="1">
                <a:solidFill>
                  <a:srgbClr val="222222"/>
                </a:solidFill>
                <a:effectLst/>
              </a:rPr>
              <a:t>Xin</a:t>
            </a:r>
            <a:r>
              <a:rPr lang="en-US" sz="2400" b="0" i="0" dirty="0">
                <a:solidFill>
                  <a:srgbClr val="222222"/>
                </a:solidFill>
                <a:effectLst/>
              </a:rPr>
              <a:t>, L., </a:t>
            </a:r>
            <a:r>
              <a:rPr lang="en-US" sz="2400" b="0" i="0" dirty="0" err="1">
                <a:solidFill>
                  <a:srgbClr val="222222"/>
                </a:solidFill>
                <a:effectLst/>
              </a:rPr>
              <a:t>Chengling</a:t>
            </a:r>
            <a:r>
              <a:rPr lang="en-US" sz="2400" b="0" i="0" dirty="0">
                <a:solidFill>
                  <a:srgbClr val="222222"/>
                </a:solidFill>
                <a:effectLst/>
              </a:rPr>
              <a:t>, L., Su, T., </a:t>
            </a:r>
            <a:r>
              <a:rPr lang="en-US" sz="2400" b="0" i="0" dirty="0" err="1">
                <a:solidFill>
                  <a:srgbClr val="222222"/>
                </a:solidFill>
                <a:effectLst/>
              </a:rPr>
              <a:t>Jianchao</a:t>
            </a:r>
            <a:r>
              <a:rPr lang="en-US" sz="2400" b="0" i="0" dirty="0">
                <a:solidFill>
                  <a:srgbClr val="222222"/>
                </a:solidFill>
                <a:effectLst/>
              </a:rPr>
              <a:t>, J., </a:t>
            </a:r>
            <a:r>
              <a:rPr lang="en-US" sz="2400" b="0" i="0" dirty="0" err="1">
                <a:solidFill>
                  <a:srgbClr val="222222"/>
                </a:solidFill>
                <a:effectLst/>
              </a:rPr>
              <a:t>Yuhong</a:t>
            </a:r>
            <a:r>
              <a:rPr lang="en-US" sz="2400" b="0" i="0" dirty="0">
                <a:solidFill>
                  <a:srgbClr val="222222"/>
                </a:solidFill>
                <a:effectLst/>
              </a:rPr>
              <a:t>, G., ... &amp; </a:t>
            </a:r>
            <a:r>
              <a:rPr lang="en-US" sz="2400" b="0" i="0" dirty="0" err="1">
                <a:solidFill>
                  <a:srgbClr val="222222"/>
                </a:solidFill>
                <a:effectLst/>
              </a:rPr>
              <a:t>Fengxia</a:t>
            </a:r>
            <a:r>
              <a:rPr lang="en-US" sz="2400" b="0" i="0" dirty="0">
                <a:solidFill>
                  <a:srgbClr val="222222"/>
                </a:solidFill>
                <a:effectLst/>
              </a:rPr>
              <a:t>, M. (2017). A survey of insecticide resistance in </a:t>
            </a:r>
            <a:r>
              <a:rPr lang="en-US" sz="2400" b="0" i="0" dirty="0" err="1">
                <a:solidFill>
                  <a:srgbClr val="222222"/>
                </a:solidFill>
                <a:effectLst/>
              </a:rPr>
              <a:t>Aedes</a:t>
            </a:r>
            <a:r>
              <a:rPr lang="en-US" sz="2400" b="0" i="0" dirty="0">
                <a:solidFill>
                  <a:srgbClr val="222222"/>
                </a:solidFill>
                <a:effectLst/>
              </a:rPr>
              <a:t> </a:t>
            </a:r>
            <a:r>
              <a:rPr lang="en-US" sz="2400" b="0" i="0" dirty="0" err="1">
                <a:solidFill>
                  <a:srgbClr val="222222"/>
                </a:solidFill>
                <a:effectLst/>
              </a:rPr>
              <a:t>albopictus</a:t>
            </a:r>
            <a:r>
              <a:rPr lang="en-US" sz="2400" b="0" i="0" dirty="0">
                <a:solidFill>
                  <a:srgbClr val="222222"/>
                </a:solidFill>
                <a:effectLst/>
              </a:rPr>
              <a:t> (</a:t>
            </a:r>
            <a:r>
              <a:rPr lang="en-US" sz="2400" b="0" i="0" dirty="0" err="1">
                <a:solidFill>
                  <a:srgbClr val="222222"/>
                </a:solidFill>
                <a:effectLst/>
              </a:rPr>
              <a:t>Diptera</a:t>
            </a:r>
            <a:r>
              <a:rPr lang="en-US" sz="2400" b="0" i="0" dirty="0">
                <a:solidFill>
                  <a:srgbClr val="222222"/>
                </a:solidFill>
                <a:effectLst/>
              </a:rPr>
              <a:t>: </a:t>
            </a:r>
            <a:r>
              <a:rPr lang="en-US" sz="2400" b="0" i="0" dirty="0" err="1">
                <a:solidFill>
                  <a:srgbClr val="222222"/>
                </a:solidFill>
                <a:effectLst/>
              </a:rPr>
              <a:t>Culicidae</a:t>
            </a:r>
            <a:r>
              <a:rPr lang="en-US" sz="2400" b="0" i="0" dirty="0">
                <a:solidFill>
                  <a:srgbClr val="222222"/>
                </a:solidFill>
                <a:effectLst/>
              </a:rPr>
              <a:t>) during a 2014 dengue fever outbreak in Guangzhou, China. </a:t>
            </a:r>
            <a:r>
              <a:rPr lang="en-US" sz="2400" b="0" i="1" dirty="0">
                <a:solidFill>
                  <a:srgbClr val="222222"/>
                </a:solidFill>
                <a:effectLst/>
              </a:rPr>
              <a:t>Journal of economic entomology</a:t>
            </a:r>
            <a:r>
              <a:rPr lang="en-US" sz="2400" b="0" i="0" dirty="0">
                <a:solidFill>
                  <a:srgbClr val="222222"/>
                </a:solidFill>
                <a:effectLst/>
              </a:rPr>
              <a:t>, </a:t>
            </a:r>
            <a:r>
              <a:rPr lang="en-US" sz="2400" b="0" i="1" dirty="0">
                <a:solidFill>
                  <a:srgbClr val="222222"/>
                </a:solidFill>
                <a:effectLst/>
              </a:rPr>
              <a:t>110</a:t>
            </a:r>
            <a:r>
              <a:rPr lang="en-US" sz="2400" b="0" i="0" dirty="0">
                <a:solidFill>
                  <a:srgbClr val="222222"/>
                </a:solidFill>
                <a:effectLst/>
              </a:rPr>
              <a:t>(1), 239-244.</a:t>
            </a:r>
            <a:endParaRPr lang="en-US" sz="2400" dirty="0"/>
          </a:p>
        </p:txBody>
      </p:sp>
    </p:spTree>
    <p:extLst>
      <p:ext uri="{BB962C8B-B14F-4D97-AF65-F5344CB8AC3E}">
        <p14:creationId xmlns:p14="http://schemas.microsoft.com/office/powerpoint/2010/main" val="241927214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djacency">
  <a:themeElements>
    <a:clrScheme name="Angles">
      <a:dk1>
        <a:srgbClr val="000000"/>
      </a:dk1>
      <a:lt1>
        <a:srgbClr val="FFFFFF"/>
      </a:lt1>
      <a:dk2>
        <a:srgbClr val="434342"/>
      </a:dk2>
      <a:lt2>
        <a:srgbClr val="CDD7D9"/>
      </a:lt2>
      <a:accent1>
        <a:srgbClr val="797B7E"/>
      </a:accent1>
      <a:accent2>
        <a:srgbClr val="F96A1B"/>
      </a:accent2>
      <a:accent3>
        <a:srgbClr val="08A1D9"/>
      </a:accent3>
      <a:accent4>
        <a:srgbClr val="7C984A"/>
      </a:accent4>
      <a:accent5>
        <a:srgbClr val="C2AD8D"/>
      </a:accent5>
      <a:accent6>
        <a:srgbClr val="506E94"/>
      </a:accent6>
      <a:hlink>
        <a:srgbClr val="5F5F5F"/>
      </a:hlink>
      <a:folHlink>
        <a:srgbClr val="969696"/>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Adjacency</Template>
  <TotalTime>281</TotalTime>
  <Words>1790</Words>
  <Application>Microsoft Office PowerPoint</Application>
  <PresentationFormat>On-screen Show (4:3)</PresentationFormat>
  <Paragraphs>81</Paragraphs>
  <Slides>10</Slides>
  <Notes>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Arial</vt:lpstr>
      <vt:lpstr>Calibri</vt:lpstr>
      <vt:lpstr>Cambria</vt:lpstr>
      <vt:lpstr>Courier New</vt:lpstr>
      <vt:lpstr>Wingdings</vt:lpstr>
      <vt:lpstr>Adjacency</vt:lpstr>
      <vt:lpstr>Dengue Fever</vt:lpstr>
      <vt:lpstr>Introduction</vt:lpstr>
      <vt:lpstr>Linkage of Initial Signs/Symptoms to  Changes in Tissue, Organ and System Functioning </vt:lpstr>
      <vt:lpstr>Linkage of Initial Signs/Symptoms to Changes in Tissue, Organ and System Functioning  Continued …</vt:lpstr>
      <vt:lpstr>Diagnosis of Dengue Fever</vt:lpstr>
      <vt:lpstr>Treatment of the Disease </vt:lpstr>
      <vt:lpstr>Pharmacological Intervention of the Disease</vt:lpstr>
      <vt:lpstr>Non-Pharmacological Treatment of the Disease </vt:lpstr>
      <vt:lpstr>Summary/Conclusion</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Student’s Name  Course</dc:title>
  <dc:creator>dafine</dc:creator>
  <cp:lastModifiedBy>Antony Ouma</cp:lastModifiedBy>
  <cp:revision>44</cp:revision>
  <dcterms:created xsi:type="dcterms:W3CDTF">2020-09-04T11:46:01Z</dcterms:created>
  <dcterms:modified xsi:type="dcterms:W3CDTF">2020-09-04T20:10:34Z</dcterms:modified>
</cp:coreProperties>
</file>